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4A35"/>
    <a:srgbClr val="EFC495"/>
    <a:srgbClr val="FFCC66"/>
    <a:srgbClr val="FFCC99"/>
    <a:srgbClr val="8C5F44"/>
    <a:srgbClr val="FFE0C1"/>
    <a:srgbClr val="FFFF99"/>
    <a:srgbClr val="96613A"/>
    <a:srgbClr val="FF9933"/>
    <a:srgbClr val="9F8A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Рабоч папка\в 08 2014\мб\ист\landofart.ru-36ee77e1d3d0-560x829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" t="1944" r="2191"/>
          <a:stretch/>
        </p:blipFill>
        <p:spPr bwMode="auto">
          <a:xfrm rot="16200000">
            <a:off x="1143004" y="-1143001"/>
            <a:ext cx="68580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836712"/>
            <a:ext cx="7344816" cy="3168352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>
              <a:defRPr sz="6000" b="1" cap="none" spc="0">
                <a:ln w="50800"/>
                <a:solidFill>
                  <a:srgbClr val="6D4A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653136"/>
            <a:ext cx="7056784" cy="1368152"/>
          </a:xfrm>
        </p:spPr>
        <p:txBody>
          <a:bodyPr>
            <a:normAutofit/>
          </a:bodyPr>
          <a:lstStyle>
            <a:lvl1pPr marL="0" indent="0" algn="ctr">
              <a:buNone/>
              <a:defRPr sz="4000" b="1" cap="none" spc="0">
                <a:ln>
                  <a:noFill/>
                </a:ln>
                <a:solidFill>
                  <a:srgbClr val="9661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6613A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Рабоч папка\в 08 2014\мб\ист\landofart.ru-36ee77e1d3d0-560x829.pn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" t="1944" r="2191"/>
          <a:stretch/>
        </p:blipFill>
        <p:spPr bwMode="auto">
          <a:xfrm rot="16200000">
            <a:off x="1143004" y="-1143001"/>
            <a:ext cx="68580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68407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dirty="0"/>
              <a:t>Образец подзаголовка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412776"/>
            <a:ext cx="7128792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07504" y="6418039"/>
            <a:ext cx="9036496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1200" cap="none" spc="0" dirty="0">
                <a:ln w="50800"/>
                <a:solidFill>
                  <a:srgbClr val="6D4A35"/>
                </a:solidFill>
                <a:effectLst/>
                <a:latin typeface="Mistral" pitchFamily="66" charset="0"/>
                <a:ea typeface="+mn-ea"/>
                <a:cs typeface="+mn-cs"/>
              </a:rPr>
              <a:t>Е.В.Акчурина</a:t>
            </a:r>
            <a:r>
              <a:rPr lang="ru-RU" sz="2400" b="1" kern="1200" cap="none" spc="0" baseline="0" dirty="0">
                <a:ln w="50800"/>
                <a:solidFill>
                  <a:srgbClr val="6D4A35"/>
                </a:solidFill>
                <a:effectLst/>
                <a:latin typeface="Mistral" pitchFamily="66" charset="0"/>
                <a:ea typeface="+mn-ea"/>
                <a:cs typeface="+mn-cs"/>
              </a:rPr>
              <a:t> </a:t>
            </a:r>
            <a:r>
              <a:rPr lang="ru-RU" sz="2400" b="1" kern="1200" cap="none" spc="0" dirty="0">
                <a:ln w="50800"/>
                <a:solidFill>
                  <a:srgbClr val="6D4A35"/>
                </a:solidFill>
                <a:effectLst/>
                <a:latin typeface="Mistral" pitchFamily="66" charset="0"/>
                <a:ea typeface="+mn-ea"/>
                <a:cs typeface="+mn-cs"/>
              </a:rPr>
              <a:t>–</a:t>
            </a:r>
            <a:r>
              <a:rPr lang="ru-RU" sz="2400" b="1" kern="1200" cap="none" spc="0" baseline="0" dirty="0">
                <a:ln w="50800"/>
                <a:solidFill>
                  <a:srgbClr val="6D4A35"/>
                </a:solidFill>
                <a:effectLst/>
                <a:latin typeface="Mistral" pitchFamily="66" charset="0"/>
                <a:ea typeface="+mn-ea"/>
                <a:cs typeface="+mn-cs"/>
              </a:rPr>
              <a:t> </a:t>
            </a:r>
            <a:r>
              <a:rPr lang="ru-RU" sz="2400" b="1" kern="1200" cap="none" spc="0" dirty="0">
                <a:ln w="50800"/>
                <a:solidFill>
                  <a:srgbClr val="6D4A35"/>
                </a:solidFill>
                <a:effectLst/>
                <a:latin typeface="Mistral" pitchFamily="66" charset="0"/>
                <a:ea typeface="+mn-ea"/>
                <a:cs typeface="+mn-cs"/>
              </a:rPr>
              <a:t>М.Н.Бурмистрова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 cap="none" spc="0">
          <a:ln w="50800"/>
          <a:solidFill>
            <a:srgbClr val="96613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urier New" pitchFamily="49" charset="0"/>
          <a:ea typeface="+mj-ea"/>
          <a:cs typeface="Courier New" pitchFamily="49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q"/>
        <a:defRPr sz="3200" kern="1200">
          <a:solidFill>
            <a:srgbClr val="6D4A35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urier New" pitchFamily="49" charset="0"/>
          <a:ea typeface="+mn-ea"/>
          <a:cs typeface="Courier New" pitchFamily="49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q"/>
        <a:defRPr sz="2800" kern="1200">
          <a:solidFill>
            <a:srgbClr val="6D4A35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urier New" pitchFamily="49" charset="0"/>
          <a:ea typeface="+mn-ea"/>
          <a:cs typeface="Courier New" pitchFamily="49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q"/>
        <a:defRPr sz="2400" kern="1200">
          <a:solidFill>
            <a:srgbClr val="6D4A35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urier New" pitchFamily="49" charset="0"/>
          <a:ea typeface="+mn-ea"/>
          <a:cs typeface="Courier New" pitchFamily="49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q"/>
        <a:defRPr sz="2000" kern="1200">
          <a:solidFill>
            <a:srgbClr val="6D4A35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urier New" pitchFamily="49" charset="0"/>
          <a:ea typeface="+mn-ea"/>
          <a:cs typeface="Courier New" pitchFamily="49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q"/>
        <a:defRPr sz="2000" kern="1200">
          <a:solidFill>
            <a:srgbClr val="6D4A35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urier New" pitchFamily="49" charset="0"/>
          <a:ea typeface="+mn-ea"/>
          <a:cs typeface="Courier New" pitchFamily="49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836712"/>
            <a:ext cx="7344816" cy="1728192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1 «История и тенденции развития биржевой торговли»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6894" y="2564904"/>
            <a:ext cx="7056784" cy="2592288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Этапы развития биржевой торговли за рубежом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товарных бирж в дореволюционной России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Советские товарные биржи в период новой экономической политики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Возрождение российских бирж в период перестройки и перспективы их развития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925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7B676DF-E9B0-4199-B62C-10D919400D6F}"/>
              </a:ext>
            </a:extLst>
          </p:cNvPr>
          <p:cNvSpPr/>
          <p:nvPr/>
        </p:nvSpPr>
        <p:spPr>
          <a:xfrm>
            <a:off x="1016732" y="692696"/>
            <a:ext cx="7110536" cy="4633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Основными признаками фьючерсной торговли являются: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6F6EEDC-0734-4115-851F-5122D9633D3C}"/>
              </a:ext>
            </a:extLst>
          </p:cNvPr>
          <p:cNvSpPr/>
          <p:nvPr/>
        </p:nvSpPr>
        <p:spPr>
          <a:xfrm>
            <a:off x="1016732" y="1313794"/>
            <a:ext cx="7110536" cy="424731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фиктивный характер сделок, когда обмен товарами практически отсутствует, а обязательства сторон по сделке прекращаются путем совершения обратной сделки; </a:t>
            </a:r>
            <a:endParaRPr lang="ru-RU" dirty="0"/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строгая унификация потребительной стоимости биржевого товара, определенное количество которого представляет биржевой контракт, используемый в качестве носителя цены; </a:t>
            </a:r>
            <a:endParaRPr lang="ru-RU" dirty="0"/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строгая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регламентированность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количества разрешенного к поставке товара, срока и места поставки; </a:t>
            </a:r>
            <a:endParaRPr lang="ru-RU" dirty="0"/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косвенная связь с рынком реального товара преимущественно через биржевое страхование (хеджирование), а не через поставку товара; </a:t>
            </a:r>
            <a:endParaRPr lang="ru-RU" dirty="0"/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обезличенность сделок и заменимость контрагентов по ним, так как сделки заключаются не между конкретным продавцом и покупателем, а между ними и расчетной палатой, являющейся гарантом выполнения обязательств.</a:t>
            </a:r>
            <a:endParaRPr lang="ru-RU" dirty="0">
              <a:effectLst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803D59B-F5AA-43A5-A12C-BE639166AFD7}"/>
              </a:ext>
            </a:extLst>
          </p:cNvPr>
          <p:cNvSpPr/>
          <p:nvPr/>
        </p:nvSpPr>
        <p:spPr>
          <a:xfrm>
            <a:off x="143508" y="5702071"/>
            <a:ext cx="8856984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indent="540385" algn="ctr">
              <a:spcAft>
                <a:spcPts val="0"/>
              </a:spcAft>
            </a:pP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этом сама биржа не выступает в качестве одной из сторон в контракте или на стороне одного из контрагентов.</a:t>
            </a:r>
            <a:endParaRPr lang="ru-RU" sz="16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765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CF96483-ED91-4CB9-A198-413AAFB8DFFE}"/>
              </a:ext>
            </a:extLst>
          </p:cNvPr>
          <p:cNvSpPr/>
          <p:nvPr/>
        </p:nvSpPr>
        <p:spPr>
          <a:xfrm>
            <a:off x="166909" y="171600"/>
            <a:ext cx="8784976" cy="1296671"/>
          </a:xfrm>
          <a:prstGeom prst="roundRect">
            <a:avLst/>
          </a:prstGeom>
          <a:solidFill>
            <a:schemeClr val="bg2"/>
          </a:solidFill>
          <a:ln>
            <a:solidFill>
              <a:srgbClr val="6D4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Фьючерсная биржевая торговля является одним из наиболее динамичных секторов мирового хозяйства. Так, за 1951-1983 гг. число биржевых товаров увеличилось с 49 до 54 наименований, а фьючерсных товарных рынков - с 142 до 148.</a:t>
            </a:r>
            <a:endParaRPr lang="ru-RU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9852B098-1BE3-4E16-ABD9-723C61D991E7}"/>
              </a:ext>
            </a:extLst>
          </p:cNvPr>
          <p:cNvSpPr/>
          <p:nvPr/>
        </p:nvSpPr>
        <p:spPr>
          <a:xfrm>
            <a:off x="179512" y="1593613"/>
            <a:ext cx="8784976" cy="1296671"/>
          </a:xfrm>
          <a:prstGeom prst="roundRect">
            <a:avLst/>
          </a:prstGeom>
          <a:solidFill>
            <a:schemeClr val="bg2"/>
          </a:solidFill>
          <a:ln>
            <a:solidFill>
              <a:srgbClr val="6D4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последние годы наблюдается тенденция к концентрации биржевой торговли на фьючерсных рынках и в отдельных странах. Около 98% международного биржевого оборота приходится на США, Великобританию и Японию.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ABE6A97-4DD7-40C2-8DFF-D05A916BD8FD}"/>
              </a:ext>
            </a:extLst>
          </p:cNvPr>
          <p:cNvSpPr/>
          <p:nvPr/>
        </p:nvSpPr>
        <p:spPr>
          <a:xfrm>
            <a:off x="179512" y="3140968"/>
            <a:ext cx="8784976" cy="3312368"/>
          </a:xfrm>
          <a:prstGeom prst="roundRect">
            <a:avLst/>
          </a:prstGeom>
          <a:solidFill>
            <a:schemeClr val="bg2"/>
          </a:solidFill>
          <a:ln>
            <a:solidFill>
              <a:srgbClr val="6D4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Крупнейшей товарной биржей мира является Чикагская торговая биржа, традиционно специализирующаяся на торговле зерновыми культурами. Одновременно она является и универсальной биржей, так как на ней ведется фьючерсная торговля разнородными товарами: пшеницей, кукурузой, овсом, соевыми бобами и продуктами их переработки (соевая мука и соевое масло), драгоценными металлами, а также финансовыми инструментами (долгосрочными ценными бумагами, банковскими депозитами, индексами курсов акций и муниципальными облигациями). В 1988 г. на бирже было продано 116 758 тыс. фьючерсных контрактов и заключено 26 280 тыс. опционных сделок (соответственно 47,5 и 53,5% объема операций на американских биржах).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480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4C027A7A-6F30-4268-AA53-B8BDD8651BDD}"/>
              </a:ext>
            </a:extLst>
          </p:cNvPr>
          <p:cNvSpPr/>
          <p:nvPr/>
        </p:nvSpPr>
        <p:spPr>
          <a:xfrm>
            <a:off x="359532" y="172169"/>
            <a:ext cx="8424936" cy="1728192"/>
          </a:xfrm>
          <a:prstGeom prst="round2DiagRect">
            <a:avLst/>
          </a:prstGeom>
          <a:solidFill>
            <a:schemeClr val="bg2"/>
          </a:solidFill>
          <a:ln>
            <a:solidFill>
              <a:srgbClr val="6D4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 действуют и другие биржи. Например, в Сингапуре совершаются фьючерсные сделки на каучук. В Бразилии, в Сан-Паулу, ведутся фьючерсные операции с кофе, скотом, соевым зерном, а также с золотом. На бирже в Рио-де-Жанейро осуществляются фьючерсные сделки с золотом.</a:t>
            </a:r>
            <a:endParaRPr lang="ru-RU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576ABE4-E2E5-4842-85C1-1F1B1DDB7F13}"/>
              </a:ext>
            </a:extLst>
          </p:cNvPr>
          <p:cNvSpPr/>
          <p:nvPr/>
        </p:nvSpPr>
        <p:spPr>
          <a:xfrm>
            <a:off x="539552" y="5905562"/>
            <a:ext cx="8064896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indent="540385" algn="ctr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Краткая информация о важнейших зарубежных фьючерсных биржах приведена в таблице 1.</a:t>
            </a:r>
            <a:endParaRPr lang="ru-RU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businesstimes.com.sg/sites/default/files/styles/article_img_retina/public/image/2015/09/10/sgx.jpg?itok=TyOLEV2d">
            <a:extLst>
              <a:ext uri="{FF2B5EF4-FFF2-40B4-BE49-F238E27FC236}">
                <a16:creationId xmlns:a16="http://schemas.microsoft.com/office/drawing/2014/main" id="{C4EC3D6F-ACE8-48EB-87FE-7D1FBAE9E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4" y="2008670"/>
            <a:ext cx="3254896" cy="2171164"/>
          </a:xfrm>
          <a:prstGeom prst="rect">
            <a:avLst/>
          </a:prstGeom>
          <a:noFill/>
          <a:ln>
            <a:solidFill>
              <a:srgbClr val="6D4A3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karl-marks.ru/wp-content/uploads/2016/04/birzha.jpg">
            <a:extLst>
              <a:ext uri="{FF2B5EF4-FFF2-40B4-BE49-F238E27FC236}">
                <a16:creationId xmlns:a16="http://schemas.microsoft.com/office/drawing/2014/main" id="{2DE9935A-1841-4EB8-800B-7EBE8ADF4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27939"/>
            <a:ext cx="3254897" cy="2171164"/>
          </a:xfrm>
          <a:prstGeom prst="rect">
            <a:avLst/>
          </a:prstGeom>
          <a:noFill/>
          <a:ln>
            <a:solidFill>
              <a:srgbClr val="6D4A3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f/ff/Bolsa_de_rio_de_janeiro.jpg/730px-Bolsa_de_rio_de_janeiro.jpg">
            <a:extLst>
              <a:ext uri="{FF2B5EF4-FFF2-40B4-BE49-F238E27FC236}">
                <a16:creationId xmlns:a16="http://schemas.microsoft.com/office/drawing/2014/main" id="{AD1BBD04-D601-4FAA-95D8-B775B548B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48880"/>
            <a:ext cx="2520279" cy="3431329"/>
          </a:xfrm>
          <a:prstGeom prst="rect">
            <a:avLst/>
          </a:prstGeom>
          <a:noFill/>
          <a:ln>
            <a:solidFill>
              <a:srgbClr val="6D4A3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487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7C7A4D5-C231-4C8B-89B2-E44A5896F0F7}"/>
              </a:ext>
            </a:extLst>
          </p:cNvPr>
          <p:cNvSpPr/>
          <p:nvPr/>
        </p:nvSpPr>
        <p:spPr>
          <a:xfrm>
            <a:off x="0" y="0"/>
            <a:ext cx="9144000" cy="70410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1 - Важнейшие зарубежные биржи, торгующие реальными товарами и товарными фьючерсными контрактами, и опционами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A198237-9FAE-4415-B364-53BC01BAFD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375851"/>
              </p:ext>
            </p:extLst>
          </p:nvPr>
        </p:nvGraphicFramePr>
        <p:xfrm>
          <a:off x="-4544" y="836712"/>
          <a:ext cx="9143999" cy="5931480"/>
        </p:xfrm>
        <a:graphic>
          <a:graphicData uri="http://schemas.openxmlformats.org/drawingml/2006/table">
            <a:tbl>
              <a:tblPr firstRow="1" firstCol="1" bandRow="1"/>
              <a:tblGrid>
                <a:gridCol w="3324290">
                  <a:extLst>
                    <a:ext uri="{9D8B030D-6E8A-4147-A177-3AD203B41FA5}">
                      <a16:colId xmlns:a16="http://schemas.microsoft.com/office/drawing/2014/main" val="2065587125"/>
                    </a:ext>
                  </a:extLst>
                </a:gridCol>
                <a:gridCol w="5819709">
                  <a:extLst>
                    <a:ext uri="{9D8B030D-6E8A-4147-A177-3AD203B41FA5}">
                      <a16:colId xmlns:a16="http://schemas.microsoft.com/office/drawing/2014/main" val="4042185962"/>
                    </a:ext>
                  </a:extLst>
                </a:gridCol>
              </a:tblGrid>
              <a:tr h="1173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4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Товар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4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351906"/>
                  </a:ext>
                </a:extLst>
              </a:tr>
              <a:tr h="2408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Биржа Товары Чикагская торговая биржа (США)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Кукуруза, овес, соевые бобы, соевое масло, соевая мука, пшеница, золото, серебро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402044"/>
                  </a:ext>
                </a:extLst>
              </a:tr>
              <a:tr h="2408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Чикагская товарная биржа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Живой скот, свинина, бройлерные куры, пиломатериалы, солод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80206"/>
                  </a:ext>
                </a:extLst>
              </a:tr>
              <a:tr h="3642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Нью-Йоркская товарная биржа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Малосернистая сырая нефть, высокосернистая нефть, печное топливо, бензин, пропан, природный газ, платина, палладий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756988"/>
                  </a:ext>
                </a:extLst>
              </a:tr>
              <a:tr h="1173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Биржа СОМЕХ (Нью-Йорк)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Медь, золото, серебро, платина, палладий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25379"/>
                  </a:ext>
                </a:extLst>
              </a:tr>
              <a:tr h="2408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Нью-Йоркская биржа кофе, сахара и какао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Кофе «арабика», сахар-сырец, белый сахар, какао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33456"/>
                  </a:ext>
                </a:extLst>
              </a:tr>
              <a:tr h="1173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Нью-Йоркская биржа хлопка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Хлопок, замороженный концентрат апельсинового сока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946866"/>
                  </a:ext>
                </a:extLst>
              </a:tr>
              <a:tr h="2408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Среднеамериканская товарная биржа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Кукуруза, овес, соевые бобы, соевая мука, пшеница, рис, скот, золото, платина, серебро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453950"/>
                  </a:ext>
                </a:extLst>
              </a:tr>
              <a:tr h="2408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Биржа Товары Виннипегская товарная биржа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Льняное семя, ячмень, овес, пшеница, рожь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678198"/>
                  </a:ext>
                </a:extLst>
              </a:tr>
              <a:tr h="2408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Товарная и финансовая биржа в Сан-Паулу (Бразилия)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Золото, живой скот, телятина, кофе «</a:t>
                      </a:r>
                      <a:r>
                        <a:rPr lang="ru-RU" sz="1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рабуста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и «арабика», хлопок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499599"/>
                  </a:ext>
                </a:extLst>
              </a:tr>
              <a:tr h="2408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Лондонская биржа металлов (Великобритания)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Алюминий, медь, никель, цинк, свинец, олово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853789"/>
                  </a:ext>
                </a:extLst>
              </a:tr>
              <a:tr h="2408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Международная нефтяная биржа (Лондон)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Газойль, сырая нефть «</a:t>
                      </a:r>
                      <a:r>
                        <a:rPr lang="ru-RU" sz="1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брент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», высокосернистая нефть «</a:t>
                      </a:r>
                      <a:r>
                        <a:rPr lang="ru-RU" sz="1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дубаи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», неэтилированный бензин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504941"/>
                  </a:ext>
                </a:extLst>
              </a:tr>
              <a:tr h="3642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Лондонская биржа FOX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Кофе «</a:t>
                      </a:r>
                      <a:r>
                        <a:rPr lang="ru-RU" sz="1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рабуста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», какао, сахар-сырец, белый сахар, пшеница, ячмень, живые свиньи, картофель, соевая мука, баранина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152181"/>
                  </a:ext>
                </a:extLst>
              </a:tr>
              <a:tr h="1173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MATIF (Париж)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Белый сахар, картофель, кофе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261610"/>
                  </a:ext>
                </a:extLst>
              </a:tr>
              <a:tr h="2408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Токийская товарная биржа (Япония)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Хлопковая пряжа, шерстяная пряжа, золото, платина, палладий, серебро, каучук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145220"/>
                  </a:ext>
                </a:extLst>
              </a:tr>
              <a:tr h="2408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Куала-Лумпурская товарная биржа (Малайзия)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Неочищенное пальмовое масло, какао, олово, пальмовый </a:t>
                      </a:r>
                      <a:r>
                        <a:rPr lang="ru-RU" sz="1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олейн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684312"/>
                  </a:ext>
                </a:extLst>
              </a:tr>
              <a:tr h="8579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Шэньчженьская биржа металлов (Китай)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Медь, олово, свинец, цинк, алюминий, никель, сурьма, магний Таким образом, рассмотренные факторы оказали решающее воздействие на расширение биржевого оборота, увеличение биржевых товаров и фьючерсных рынков, а также на превращение товарных бирж из рыночных институтов в финансовые, из рынков реального товара во фьючерсные.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698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138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15082E0-F661-43B4-94FE-6D17F6401593}"/>
              </a:ext>
            </a:extLst>
          </p:cNvPr>
          <p:cNvSpPr/>
          <p:nvPr/>
        </p:nvSpPr>
        <p:spPr>
          <a:xfrm>
            <a:off x="179512" y="2060848"/>
            <a:ext cx="8352928" cy="11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Организация товарных бирж в дореволюционной России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68818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8C39DFE-E2F6-4463-A44A-FE6C26F4310E}"/>
              </a:ext>
            </a:extLst>
          </p:cNvPr>
          <p:cNvSpPr/>
          <p:nvPr/>
        </p:nvSpPr>
        <p:spPr>
          <a:xfrm>
            <a:off x="133351" y="116632"/>
            <a:ext cx="4696479" cy="3672408"/>
          </a:xfrm>
          <a:prstGeom prst="roundRect">
            <a:avLst/>
          </a:prstGeom>
          <a:solidFill>
            <a:schemeClr val="bg2"/>
          </a:solidFill>
          <a:ln>
            <a:solidFill>
              <a:srgbClr val="6D4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России первые купеческие собрания с биржевым характером проходили в Великом Новгороде. В XVII в. они состоялись в Москве и Нижнем Новгороде, но первая регулярная биржа появилась только в 1703 г. в Санкт- Петербурге, которую учредил Петр Великий по примеру Амстердамской.</a:t>
            </a:r>
            <a:endParaRPr lang="ru-RU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b1.vestifinance.ru/c/335140.742xp.jpg">
            <a:extLst>
              <a:ext uri="{FF2B5EF4-FFF2-40B4-BE49-F238E27FC236}">
                <a16:creationId xmlns:a16="http://schemas.microsoft.com/office/drawing/2014/main" id="{9D009F38-E073-4E1A-9C79-DEB89504847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4" y="390967"/>
            <a:ext cx="3990975" cy="25387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6CD6F78-B209-4ED8-A1F1-E13C79174A0C}"/>
              </a:ext>
            </a:extLst>
          </p:cNvPr>
          <p:cNvSpPr/>
          <p:nvPr/>
        </p:nvSpPr>
        <p:spPr>
          <a:xfrm>
            <a:off x="6444208" y="3023321"/>
            <a:ext cx="1697901" cy="237309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  <a:spcAft>
                <a:spcPts val="1500"/>
              </a:spcAft>
            </a:pPr>
            <a:r>
              <a:rPr lang="ru-RU" sz="900" dirty="0">
                <a:latin typeface="Open Sans"/>
                <a:ea typeface="Times New Roman" panose="02020603050405020304" pitchFamily="18" charset="0"/>
                <a:cs typeface="Times New Roman" panose="02020603050405020304" pitchFamily="18" charset="0"/>
              </a:rPr>
              <a:t>Санкт-Петербургская биржа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b1.vestifinance.ru/c/335142.742xp.jpg">
            <a:extLst>
              <a:ext uri="{FF2B5EF4-FFF2-40B4-BE49-F238E27FC236}">
                <a16:creationId xmlns:a16="http://schemas.microsoft.com/office/drawing/2014/main" id="{15B07139-D273-46AA-A1C0-BE65A9F2B50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4" y="3447878"/>
            <a:ext cx="3724275" cy="255460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ABDFAE7-F27C-4CD3-A5C6-32D7EA735A82}"/>
              </a:ext>
            </a:extLst>
          </p:cNvPr>
          <p:cNvSpPr/>
          <p:nvPr/>
        </p:nvSpPr>
        <p:spPr>
          <a:xfrm>
            <a:off x="133350" y="3933056"/>
            <a:ext cx="4696479" cy="2664296"/>
          </a:xfrm>
          <a:prstGeom prst="roundRect">
            <a:avLst/>
          </a:prstGeom>
          <a:solidFill>
            <a:schemeClr val="bg2"/>
          </a:solidFill>
          <a:ln>
            <a:solidFill>
              <a:srgbClr val="6D4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1705 г. было построено здание перед новыми торговыми рядами и установлены часы для собраний в нем купечества. Такие же биржи предполагалось организовать и в других городах.</a:t>
            </a:r>
            <a:endParaRPr lang="ru-RU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078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knigi.net/books_files/online_html/129670/i_141.jpg">
            <a:extLst>
              <a:ext uri="{FF2B5EF4-FFF2-40B4-BE49-F238E27FC236}">
                <a16:creationId xmlns:a16="http://schemas.microsoft.com/office/drawing/2014/main" id="{567E5E43-52FC-4BBB-9AE9-2D9191263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D59341B-C438-4678-B4E6-4435B4691802}"/>
              </a:ext>
            </a:extLst>
          </p:cNvPr>
          <p:cNvSpPr/>
          <p:nvPr/>
        </p:nvSpPr>
        <p:spPr>
          <a:xfrm>
            <a:off x="192642" y="116632"/>
            <a:ext cx="8784976" cy="2160240"/>
          </a:xfrm>
          <a:prstGeom prst="roundRect">
            <a:avLst/>
          </a:prstGeom>
          <a:solidFill>
            <a:schemeClr val="bg2"/>
          </a:solidFill>
          <a:ln>
            <a:solidFill>
              <a:srgbClr val="6D4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0385" algn="just">
              <a:lnSpc>
                <a:spcPct val="12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Проходившие в разных городах Российской империи купеческие собрания не были похожи на западноевропейские биржи с их твердыми порядками и выработанной техникой проведения биржевых торгов. Петр Первый, учреждая биржу, связывал с ней реформы по существу и стремился привить чужеземный институт на русскую почву. Однако он ошибся в своих расчетах. Россия в то время не была достаточно подготовлена для восприятия такого института, как биржа.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536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E800102F-516F-4A46-927F-6C7153772C0D}"/>
              </a:ext>
            </a:extLst>
          </p:cNvPr>
          <p:cNvSpPr/>
          <p:nvPr/>
        </p:nvSpPr>
        <p:spPr>
          <a:xfrm>
            <a:off x="17025" y="55236"/>
            <a:ext cx="3402847" cy="6686132"/>
          </a:xfrm>
          <a:prstGeom prst="roundRect">
            <a:avLst/>
          </a:prstGeom>
          <a:solidFill>
            <a:schemeClr val="bg2"/>
          </a:solidFill>
          <a:ln>
            <a:solidFill>
              <a:srgbClr val="6D4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течение почти целого столетия Санкт-Петербургская биржа оставалась единственной официально признанной в России биржей. На ней обращались товарные векселя казенных мануфактур, специально основанных для обслуживания потребностей армии и флота. Реальных предпосылок для развития биржевой торговли в тот период практически не было.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b1.vestifinance.ru/c/342177.742xp.jpg">
            <a:extLst>
              <a:ext uri="{FF2B5EF4-FFF2-40B4-BE49-F238E27FC236}">
                <a16:creationId xmlns:a16="http://schemas.microsoft.com/office/drawing/2014/main" id="{EDC5CF3A-6180-45DF-B34E-57A7D9C21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889" y="2996952"/>
            <a:ext cx="5502530" cy="363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3.bp.blogspot.com/-1ITj25GA-AA/VTpGOAzn_UI/AAAAAAAAmog/SdMPCJVBEls/s1600/IMG_4925.jpg">
            <a:extLst>
              <a:ext uri="{FF2B5EF4-FFF2-40B4-BE49-F238E27FC236}">
                <a16:creationId xmlns:a16="http://schemas.microsoft.com/office/drawing/2014/main" id="{CDF761E7-2297-4DA8-838A-D5881AECF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2656"/>
            <a:ext cx="5256584" cy="249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107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8C4E1FD2-C328-484F-98A1-03DEEBD81949}"/>
              </a:ext>
            </a:extLst>
          </p:cNvPr>
          <p:cNvSpPr/>
          <p:nvPr/>
        </p:nvSpPr>
        <p:spPr>
          <a:xfrm>
            <a:off x="179512" y="116632"/>
            <a:ext cx="8784976" cy="3456384"/>
          </a:xfrm>
          <a:prstGeom prst="round2DiagRect">
            <a:avLst/>
          </a:prstGeom>
          <a:solidFill>
            <a:schemeClr val="bg2"/>
          </a:solidFill>
          <a:ln>
            <a:solidFill>
              <a:srgbClr val="6D4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1776 г. возникает вторая такая биржа в Одессе, а в 1816 г. — в Варшаве. В 1837 г. товарная биржа была организована в Москве. В 1842 и 1848 гг. такие биржи были созданы в Рыбинске и Нижнем Новгороде. В 50-х годах XIX в. не открылось ни одной биржи, зато в 60-х, когда собственно и начинается развитие бирж в России, открывается сразу несколько. Начиная с 1905 г. число бирж значительно возросло. Всего за последующие семь лет возникло свыше сорока бирж. Перед началом первой мировой войны в России действовали 104 биржи в 77 городах.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противолежащие углы 2">
            <a:extLst>
              <a:ext uri="{FF2B5EF4-FFF2-40B4-BE49-F238E27FC236}">
                <a16:creationId xmlns:a16="http://schemas.microsoft.com/office/drawing/2014/main" id="{E7821C50-5524-4E11-8DE0-E5E5125BF125}"/>
              </a:ext>
            </a:extLst>
          </p:cNvPr>
          <p:cNvSpPr/>
          <p:nvPr/>
        </p:nvSpPr>
        <p:spPr>
          <a:xfrm>
            <a:off x="189654" y="3617235"/>
            <a:ext cx="8774834" cy="1467949"/>
          </a:xfrm>
          <a:prstGeom prst="round2DiagRect">
            <a:avLst/>
          </a:prstGeom>
          <a:solidFill>
            <a:schemeClr val="bg2"/>
          </a:solidFill>
          <a:ln>
            <a:solidFill>
              <a:srgbClr val="6D4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Российские биржи в отличие от иностранных не только являлись рынками, но и представляли интересы торговли и промышленности перед правительством, тогда как в других странах данную функцию брали на себя торгово-промышленные палаты.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id="{6BB30357-0B3B-4131-B5B0-5D374B05A3B8}"/>
              </a:ext>
            </a:extLst>
          </p:cNvPr>
          <p:cNvSpPr/>
          <p:nvPr/>
        </p:nvSpPr>
        <p:spPr>
          <a:xfrm>
            <a:off x="179512" y="5301208"/>
            <a:ext cx="8784976" cy="1296144"/>
          </a:xfrm>
          <a:prstGeom prst="round2DiagRect">
            <a:avLst/>
          </a:prstGeom>
          <a:solidFill>
            <a:schemeClr val="bg2"/>
          </a:solidFill>
          <a:ln>
            <a:solidFill>
              <a:srgbClr val="6D4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заключении биржевых сделок в качестве посредников выступали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маклеры.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845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1CC1171-20EB-4979-8BB2-81F6B9867C5E}"/>
              </a:ext>
            </a:extLst>
          </p:cNvPr>
          <p:cNvSpPr/>
          <p:nvPr/>
        </p:nvSpPr>
        <p:spPr>
          <a:xfrm>
            <a:off x="107504" y="836712"/>
            <a:ext cx="8784976" cy="2232248"/>
          </a:xfrm>
          <a:prstGeom prst="rect">
            <a:avLst/>
          </a:prstGeom>
          <a:solidFill>
            <a:schemeClr val="bg2"/>
          </a:solidFill>
          <a:ln>
            <a:solidFill>
              <a:srgbClr val="6D4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Они совершали сделки, имея поручения продавца или покупателя. Чтобы стать маклером, необходимо было удовлетворять определенным условиям, например, иметь русское подданство, быть не моложе двадцатипятилетнего возраста, принадлежать к купеческому или мещанскому званию, иметь образование и наличие профессиональных знаний и опыта, удостоверить нравственную добропорядочность.</a:t>
            </a:r>
            <a:endParaRPr lang="ru-RU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9939BE2-CC4B-4893-8825-DA610E7D84A0}"/>
              </a:ext>
            </a:extLst>
          </p:cNvPr>
          <p:cNvSpPr/>
          <p:nvPr/>
        </p:nvSpPr>
        <p:spPr>
          <a:xfrm>
            <a:off x="1889448" y="3573016"/>
            <a:ext cx="5365104" cy="1530162"/>
          </a:xfrm>
          <a:prstGeom prst="rect">
            <a:avLst/>
          </a:prstGeom>
          <a:solidFill>
            <a:schemeClr val="bg2"/>
          </a:solidFill>
          <a:ln>
            <a:solidFill>
              <a:srgbClr val="6D4A35"/>
            </a:solidFill>
          </a:ln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биржах состояли и другие должностные лица: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биржевые эксперты,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биржевые приемщики,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присяжные браковщики.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421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6B4DC4F-F0B7-4AF9-A4F7-2E5D4ECFD905}"/>
              </a:ext>
            </a:extLst>
          </p:cNvPr>
          <p:cNvSpPr/>
          <p:nvPr/>
        </p:nvSpPr>
        <p:spPr>
          <a:xfrm>
            <a:off x="968000" y="2204864"/>
            <a:ext cx="7208000" cy="5871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Этапы развития биржевой торговли за рубежом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930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ACDB93C-F289-4360-BDE9-89CCDC1BC5F7}"/>
              </a:ext>
            </a:extLst>
          </p:cNvPr>
          <p:cNvSpPr/>
          <p:nvPr/>
        </p:nvSpPr>
        <p:spPr>
          <a:xfrm>
            <a:off x="395536" y="476672"/>
            <a:ext cx="8568952" cy="791499"/>
          </a:xfrm>
          <a:prstGeom prst="rect">
            <a:avLst/>
          </a:prstGeom>
          <a:solidFill>
            <a:schemeClr val="bg2"/>
          </a:solidFill>
          <a:ln>
            <a:solidFill>
              <a:srgbClr val="6D4A35"/>
            </a:solidFill>
          </a:ln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русских биржах состояли и коллегиальные органы: арбитражная и котировальная комиссии.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D120A074-2827-4920-9F61-503B7F80DA9E}"/>
              </a:ext>
            </a:extLst>
          </p:cNvPr>
          <p:cNvSpPr/>
          <p:nvPr/>
        </p:nvSpPr>
        <p:spPr>
          <a:xfrm>
            <a:off x="323528" y="1556792"/>
            <a:ext cx="4464496" cy="4752528"/>
          </a:xfrm>
          <a:prstGeom prst="roundRect">
            <a:avLst/>
          </a:prstGeom>
          <a:solidFill>
            <a:schemeClr val="bg2"/>
          </a:solidFill>
          <a:ln>
            <a:solidFill>
              <a:srgbClr val="6D4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Арбитражная комиссия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учреждалась для разрешения различных споров и недоразумений, возникавших при исполнении торговых сделок. Комиссии состояли из определенного числа членов, ежегодно избираемых общим собранием биржевого общества из его среды. Возникавшие споры и недоразумения арбитражные комиссии разбирали по существу, и решения их считались окончательными. При разборе спорного вопроса комиссии должны были заботиться преимущественно о примирении сторон.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0267390-1DD3-47FB-A19F-FAA60F0DBA02}"/>
              </a:ext>
            </a:extLst>
          </p:cNvPr>
          <p:cNvSpPr/>
          <p:nvPr/>
        </p:nvSpPr>
        <p:spPr>
          <a:xfrm>
            <a:off x="4932040" y="1556792"/>
            <a:ext cx="3888432" cy="4752528"/>
          </a:xfrm>
          <a:prstGeom prst="roundRect">
            <a:avLst/>
          </a:prstGeom>
          <a:solidFill>
            <a:schemeClr val="bg2"/>
          </a:solidFill>
          <a:ln>
            <a:solidFill>
              <a:srgbClr val="6D4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Котировальная комиссия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образовывалась из членов биржевого общества под председательством одного из членов биржевого комитета. Численность членов этой комиссии определялась биржевым обществом. В обязанности котировальной комиссии входило составление биржевого бюллетеня, причем материалом служили сведения, ежедневно поступавшие по окончании биржевого собрания от маклеров.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996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29C4B89-A5DA-4007-B448-A924E6FEFE15}"/>
              </a:ext>
            </a:extLst>
          </p:cNvPr>
          <p:cNvSpPr/>
          <p:nvPr/>
        </p:nvSpPr>
        <p:spPr>
          <a:xfrm>
            <a:off x="323528" y="2204864"/>
            <a:ext cx="8280920" cy="11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Советские товарные биржи в период новой экономической политики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13463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усеченные противолежащие углы 1">
            <a:extLst>
              <a:ext uri="{FF2B5EF4-FFF2-40B4-BE49-F238E27FC236}">
                <a16:creationId xmlns:a16="http://schemas.microsoft.com/office/drawing/2014/main" id="{3BEAE40E-533C-49DD-9D26-D2C2C19FD629}"/>
              </a:ext>
            </a:extLst>
          </p:cNvPr>
          <p:cNvSpPr/>
          <p:nvPr/>
        </p:nvSpPr>
        <p:spPr>
          <a:xfrm>
            <a:off x="215516" y="188640"/>
            <a:ext cx="8712968" cy="1512168"/>
          </a:xfrm>
          <a:prstGeom prst="snip2DiagRect">
            <a:avLst/>
          </a:prstGeom>
          <a:solidFill>
            <a:schemeClr val="bg2"/>
          </a:solidFill>
          <a:ln>
            <a:solidFill>
              <a:srgbClr val="6D4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Октябрьской социалистической революции деятельность биржевых комитетов, как и самих бирж, была прекращена: они не вписывались в теорию и практику «военного коммунизма».</a:t>
            </a:r>
            <a:endParaRPr lang="ru-RU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FDEBD8E-20B0-4838-807D-3D0FC8483428}"/>
              </a:ext>
            </a:extLst>
          </p:cNvPr>
          <p:cNvSpPr/>
          <p:nvPr/>
        </p:nvSpPr>
        <p:spPr>
          <a:xfrm>
            <a:off x="219809" y="2060848"/>
            <a:ext cx="8712968" cy="3746154"/>
          </a:xfrm>
          <a:prstGeom prst="rect">
            <a:avLst/>
          </a:prstGeom>
          <a:solidFill>
            <a:schemeClr val="bg2"/>
          </a:solidFill>
          <a:ln>
            <a:solidFill>
              <a:srgbClr val="6D4A35"/>
            </a:solidFill>
          </a:ln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Введение в 1921 г. новой экономической политики (НЭП) ознаменовалось стихийным открытием бирж по всей стране. Уже в конце этого года возникли первые биржи (Вятская, Нижегородская). В течение четырех месяцев 1922 г. их число быстро возрастало, и к 23 августа, когда было принято постановление Совета Труда и Обороны о биржах, давшее прочную основу для их дальнейшего существования, уже функционировало до 50 бирж. К 1923 г. насчитывалось 79 бирж, а к 1924 г. — 96. Биржи возникли не только во всех губернских и областных центрах, но и в целом ряде уездных городов — в Балашихе, Елабуге, Ельце, Кирсанове,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Проскурове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Кустанае и пр. Всюду, где в сколько-нибудь значительной мере существовала оптовая и оптово-розничная торговля, появлялись биржи. Притом только в виде исключения (например, в Севастополе) возникшие биржи закрывались.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633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1E194919-2C95-4ECA-8104-DA2BE42BB1E7}"/>
              </a:ext>
            </a:extLst>
          </p:cNvPr>
          <p:cNvSpPr/>
          <p:nvPr/>
        </p:nvSpPr>
        <p:spPr>
          <a:xfrm>
            <a:off x="179512" y="332656"/>
            <a:ext cx="8784976" cy="1296144"/>
          </a:xfrm>
          <a:prstGeom prst="roundRect">
            <a:avLst/>
          </a:prstGeom>
          <a:solidFill>
            <a:schemeClr val="bg2"/>
          </a:solidFill>
          <a:ln>
            <a:solidFill>
              <a:srgbClr val="6D4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положении «О товарных и фондовых биржах и фондовых отделах при товарных биржах», принятом 2 октября 1925 г., говорилось: «Товарная биржа является организацией торгующих предприятий и лиц, имеющей целью:</a:t>
            </a:r>
            <a:endParaRPr lang="ru-RU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276AFD4-DD06-4F14-96D4-FDE36A30821E}"/>
              </a:ext>
            </a:extLst>
          </p:cNvPr>
          <p:cNvSpPr/>
          <p:nvPr/>
        </p:nvSpPr>
        <p:spPr>
          <a:xfrm>
            <a:off x="179512" y="2012619"/>
            <a:ext cx="8784976" cy="3371885"/>
          </a:xfrm>
          <a:prstGeom prst="rect">
            <a:avLst/>
          </a:prstGeom>
          <a:solidFill>
            <a:schemeClr val="bg2"/>
          </a:solidFill>
          <a:ln>
            <a:solidFill>
              <a:srgbClr val="6D4A35"/>
            </a:solidFill>
          </a:ln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устройство периодических собраний торгующих для совершения торговых сделок;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выявление товарных цен, спроса и предложения товаров;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изучение, упорядочение и облегчение товарооборота и связанных с ним торговых операций;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г) представительство нужд и интересов торговли перед органами правительства;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д) примирительное разрешение споров по торговым сделкам, зарегистрированным на биржах».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732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C9104A81-C405-422C-9210-509A5DF11F06}"/>
              </a:ext>
            </a:extLst>
          </p:cNvPr>
          <p:cNvSpPr/>
          <p:nvPr/>
        </p:nvSpPr>
        <p:spPr>
          <a:xfrm>
            <a:off x="0" y="116632"/>
            <a:ext cx="9144000" cy="2088232"/>
          </a:xfrm>
          <a:prstGeom prst="roundRect">
            <a:avLst/>
          </a:prstGeom>
          <a:solidFill>
            <a:schemeClr val="bg2"/>
          </a:solidFill>
          <a:ln>
            <a:solidFill>
              <a:srgbClr val="6D4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разъяснениям Народного комиссариата по внутренней торговле Союза ССР биржи нельзя было считать государственными организациями, так как они не осуществляли функций государственной власти, не были включены в общую государственную организацию, не занимали определенное место в иерархии учреждений, действовали на началах самоуправления и содержались на собственные средства.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17613E3-932D-4B4C-8F95-ADD004912939}"/>
              </a:ext>
            </a:extLst>
          </p:cNvPr>
          <p:cNvSpPr/>
          <p:nvPr/>
        </p:nvSpPr>
        <p:spPr>
          <a:xfrm>
            <a:off x="1619672" y="2348880"/>
            <a:ext cx="6336704" cy="1709892"/>
          </a:xfrm>
          <a:prstGeom prst="rect">
            <a:avLst/>
          </a:prstGeom>
          <a:solidFill>
            <a:schemeClr val="bg2"/>
          </a:solidFill>
          <a:ln>
            <a:solidFill>
              <a:srgbClr val="6D4A35"/>
            </a:solidFill>
          </a:ln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Органами товарной биржи являлись: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общее собрание членов биржи,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биржевой комитет,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ревизионная комиссия.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7739C78-5D8B-4E0B-99C4-A95C77907E88}"/>
              </a:ext>
            </a:extLst>
          </p:cNvPr>
          <p:cNvSpPr/>
          <p:nvPr/>
        </p:nvSpPr>
        <p:spPr>
          <a:xfrm>
            <a:off x="0" y="4202788"/>
            <a:ext cx="9144000" cy="2304256"/>
          </a:xfrm>
          <a:prstGeom prst="roundRect">
            <a:avLst/>
          </a:prstGeom>
          <a:solidFill>
            <a:schemeClr val="bg2"/>
          </a:solidFill>
          <a:ln>
            <a:solidFill>
              <a:srgbClr val="6D4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обязанностям биржевого комитета были отнесены «доставление по требованию правительственных мест сведений и заключений по делам, касающимся торговли и промышленности», «выдача касающихся торговли справок и удостоверений», «возбуждение ходатайства об отмене распоряжений во вред государственным интересам, стесняющим торговлю и промышленность».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6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4CD0E05-846E-4C76-B927-01B4D458FC58}"/>
              </a:ext>
            </a:extLst>
          </p:cNvPr>
          <p:cNvSpPr/>
          <p:nvPr/>
        </p:nvSpPr>
        <p:spPr>
          <a:xfrm>
            <a:off x="179512" y="332656"/>
            <a:ext cx="8784976" cy="2956387"/>
          </a:xfrm>
          <a:prstGeom prst="rect">
            <a:avLst/>
          </a:prstGeom>
          <a:solidFill>
            <a:schemeClr val="bg2"/>
          </a:solidFill>
          <a:ln>
            <a:solidFill>
              <a:srgbClr val="6D4A35"/>
            </a:solidFill>
          </a:ln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конкретные мероприятия бирж можно разбить на следующие группы: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 бирж как органа защиты интересов торговли;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централизованного рынка;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выявление состояния рынка и цен, информация о нем торгующим и правительственным органам;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регулирование рынка;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содействие развитию более высоких форм торговли.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B4A0D61-0E5F-459B-8488-0BA1A6B02719}"/>
              </a:ext>
            </a:extLst>
          </p:cNvPr>
          <p:cNvSpPr/>
          <p:nvPr/>
        </p:nvSpPr>
        <p:spPr>
          <a:xfrm>
            <a:off x="179512" y="3717032"/>
            <a:ext cx="8784976" cy="2592288"/>
          </a:xfrm>
          <a:prstGeom prst="rect">
            <a:avLst/>
          </a:prstGeom>
          <a:solidFill>
            <a:schemeClr val="bg2"/>
          </a:solidFill>
          <a:ln>
            <a:solidFill>
              <a:srgbClr val="6D4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1 октября 1926 г. в стране насчитывалось 114 товарных бирж, членами которых состояли 8514 торгово- промышленных предприятий и частных лиц. Причем государственные и кооперативные организации составляли 67%, а частные лица - 33% участников. Это был самый высокий уровень биржевой торговли в советское время.</a:t>
            </a:r>
            <a:endParaRPr lang="ru-RU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982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0A635512-7628-4281-A5E3-C90C988DF530}"/>
              </a:ext>
            </a:extLst>
          </p:cNvPr>
          <p:cNvSpPr/>
          <p:nvPr/>
        </p:nvSpPr>
        <p:spPr>
          <a:xfrm>
            <a:off x="107504" y="620688"/>
            <a:ext cx="8928992" cy="2592288"/>
          </a:xfrm>
          <a:prstGeom prst="roundRect">
            <a:avLst/>
          </a:prstGeom>
          <a:solidFill>
            <a:schemeClr val="bg2"/>
          </a:solidFill>
          <a:ln>
            <a:solidFill>
              <a:srgbClr val="6D4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Отличительной чертой товарных бирж, действовавших в период НЭПа, являлся очень жесткий контроль над процессами биржевой торговли со стороны государства в лице Народного комиссариата по внутренней торговле Союза ССР и народных комиссариатов по внутренней торговле союзных республик. Все это превращало биржи в инструмент давления на предприятия и частных торговцев со стороны государства.</a:t>
            </a:r>
            <a:endParaRPr lang="ru-RU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E53C79B-3F34-4F1D-AE54-1A846816625E}"/>
              </a:ext>
            </a:extLst>
          </p:cNvPr>
          <p:cNvSpPr/>
          <p:nvPr/>
        </p:nvSpPr>
        <p:spPr>
          <a:xfrm>
            <a:off x="143508" y="3429000"/>
            <a:ext cx="8856984" cy="1728192"/>
          </a:xfrm>
          <a:prstGeom prst="roundRect">
            <a:avLst/>
          </a:prstGeom>
          <a:solidFill>
            <a:schemeClr val="bg2"/>
          </a:solidFill>
          <a:ln>
            <a:solidFill>
              <a:srgbClr val="6D4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дальнейшем в условиях свертывания НЭПа и курса на жесткую централизацию в управлении народным хозяйством последовательно проводилась линия на ликвидацию товарных бирж.</a:t>
            </a:r>
            <a:endParaRPr lang="ru-RU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002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8225DF-4B5C-4D06-BD81-BC66937D2B86}"/>
              </a:ext>
            </a:extLst>
          </p:cNvPr>
          <p:cNvSpPr/>
          <p:nvPr/>
        </p:nvSpPr>
        <p:spPr>
          <a:xfrm>
            <a:off x="467544" y="2348880"/>
            <a:ext cx="8208912" cy="96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Возрождение российских бирж в период перестройки и перспективы их развития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335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B1B14F9-B00E-4682-8881-1C416A76BC87}"/>
              </a:ext>
            </a:extLst>
          </p:cNvPr>
          <p:cNvSpPr/>
          <p:nvPr/>
        </p:nvSpPr>
        <p:spPr>
          <a:xfrm>
            <a:off x="539552" y="332656"/>
            <a:ext cx="8208912" cy="1530162"/>
          </a:xfrm>
          <a:prstGeom prst="rect">
            <a:avLst/>
          </a:prstGeom>
          <a:solidFill>
            <a:schemeClr val="bg2"/>
          </a:solidFill>
          <a:ln>
            <a:solidFill>
              <a:srgbClr val="6D4A35"/>
            </a:solidFill>
          </a:ln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Новая жизнь отечественных бирж началась в 1990 г. Особенностью формирования рыночной инфраструктуры являлась лавинообразная организация экономических новообразований под названием «биржа», на которую устремились все существовавшие негосударственные и посреднические структуры.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3975D65-BBC2-4873-B63E-51B43C52F3A2}"/>
              </a:ext>
            </a:extLst>
          </p:cNvPr>
          <p:cNvSpPr/>
          <p:nvPr/>
        </p:nvSpPr>
        <p:spPr>
          <a:xfrm>
            <a:off x="539552" y="2132856"/>
            <a:ext cx="8208912" cy="3600400"/>
          </a:xfrm>
          <a:prstGeom prst="roundRect">
            <a:avLst/>
          </a:prstGeom>
          <a:solidFill>
            <a:schemeClr val="bg2"/>
          </a:solidFill>
          <a:ln>
            <a:solidFill>
              <a:srgbClr val="6D4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Чуть ли не каждый день газеты сообщали о появлении новой биржи. Под вывеской биржи часто скрывалась обычная посредническая организация, занимавшаяся торгово-посреднической деятельностью (в отличие от западной биржи, которая предоставляет место для торгов, но сама посреднической деятельностью не занимается). Кроме того, учредители часто действовали по перевернутому принципу (сначала — биржа, потом — брокеры), который таил в себе множество потенциальных противоречий между будущими субъектами биржевой торговли.</a:t>
            </a:r>
            <a:endParaRPr lang="ru-RU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230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g.tyt.by/620x620s/n/09/6/birzha_msk11.jpg">
            <a:extLst>
              <a:ext uri="{FF2B5EF4-FFF2-40B4-BE49-F238E27FC236}">
                <a16:creationId xmlns:a16="http://schemas.microsoft.com/office/drawing/2014/main" id="{790018F9-BA3D-4909-BF28-C668C5EFF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2741"/>
            <a:ext cx="59055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2AF1443-1719-4635-AAB2-91A19A52DCD7}"/>
              </a:ext>
            </a:extLst>
          </p:cNvPr>
          <p:cNvSpPr/>
          <p:nvPr/>
        </p:nvSpPr>
        <p:spPr>
          <a:xfrm>
            <a:off x="1043608" y="3717032"/>
            <a:ext cx="8028892" cy="3007490"/>
          </a:xfrm>
          <a:prstGeom prst="rect">
            <a:avLst/>
          </a:prstGeom>
          <a:solidFill>
            <a:schemeClr val="bg2"/>
          </a:solidFill>
          <a:ln>
            <a:solidFill>
              <a:srgbClr val="6D4A35"/>
            </a:solidFill>
          </a:ln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Главным центром биржевой торговли стала Москва, где на начало ноября 1991 г. о своем существовании заявили 80 бирж, но лишь 20 из них получили лицензию ГКАП на право ведения торгов. 60% бирж были зарегистрированы как акционерные общества закрытого типа. Некоторые, такие, как Всероссийская биржа недвижимости, предпочли форму акционерного общества открытого типа. Вторая по распространенности среди московских бирж форма - общество с ограниченной ответственностью закрытого или открытого типа. Самый необычный статус - у Московской товарной биржи (МТБ) - «добровольное объединение заинтересованных граждан и юридических лиц».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230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277B187-82FD-4376-9834-3AE194C69203}"/>
              </a:ext>
            </a:extLst>
          </p:cNvPr>
          <p:cNvSpPr/>
          <p:nvPr/>
        </p:nvSpPr>
        <p:spPr>
          <a:xfrm>
            <a:off x="755576" y="404664"/>
            <a:ext cx="7632848" cy="2520280"/>
          </a:xfrm>
          <a:prstGeom prst="roundRect">
            <a:avLst/>
          </a:prstGeom>
          <a:solidFill>
            <a:srgbClr val="FFCC6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Современная биржевая торговля является результатом длительной эволюции различных форм оптовой торговли: ярмарки, биржи реального товара, фьючерсной биржи. Имея некоторые общие организационные черты, они постоянно изменялись, приспосабливаясь к потребностям развития как производства, так и торговли.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autogear.ru/misc/i/gallery/47188/1983040.jpg">
            <a:extLst>
              <a:ext uri="{FF2B5EF4-FFF2-40B4-BE49-F238E27FC236}">
                <a16:creationId xmlns:a16="http://schemas.microsoft.com/office/drawing/2014/main" id="{EA8A4ABE-FCF2-4D81-9C0D-3949ACBD4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64" y="3068960"/>
            <a:ext cx="2613670" cy="196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learntotrade.co.uk/assets/uploads/2015/11/shutterstock_162271076.jpg">
            <a:extLst>
              <a:ext uri="{FF2B5EF4-FFF2-40B4-BE49-F238E27FC236}">
                <a16:creationId xmlns:a16="http://schemas.microsoft.com/office/drawing/2014/main" id="{FC6C83E3-AAB7-4C43-898F-FE8639DDF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68959"/>
            <a:ext cx="2844708" cy="189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C73A08D9-8E3F-460C-AE3D-BF1E00BC4BA2}"/>
              </a:ext>
            </a:extLst>
          </p:cNvPr>
          <p:cNvCxnSpPr>
            <a:cxnSpLocks/>
          </p:cNvCxnSpPr>
          <p:nvPr/>
        </p:nvCxnSpPr>
        <p:spPr>
          <a:xfrm flipV="1">
            <a:off x="3585270" y="3105995"/>
            <a:ext cx="1850826" cy="18861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0DCFB54-81FD-49E4-BC89-910EE1F4D4DC}"/>
              </a:ext>
            </a:extLst>
          </p:cNvPr>
          <p:cNvSpPr/>
          <p:nvPr/>
        </p:nvSpPr>
        <p:spPr>
          <a:xfrm>
            <a:off x="966664" y="5301208"/>
            <a:ext cx="7421760" cy="864096"/>
          </a:xfrm>
          <a:prstGeom prst="roundRect">
            <a:avLst/>
          </a:prstGeom>
          <a:solidFill>
            <a:srgbClr val="FFCC66"/>
          </a:solidFill>
          <a:ln>
            <a:solidFill>
              <a:srgbClr val="6D4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0385"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своем развитии товарная биржа прошла этапы от оптового рынка, где заключались сделки с наличным товаром, до современного фьючерсного и опционного рынков.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2943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B3507B1-A21F-4385-B27C-6F34F2A13D60}"/>
              </a:ext>
            </a:extLst>
          </p:cNvPr>
          <p:cNvSpPr/>
          <p:nvPr/>
        </p:nvSpPr>
        <p:spPr>
          <a:xfrm>
            <a:off x="694230" y="2708920"/>
            <a:ext cx="7992888" cy="3376822"/>
          </a:xfrm>
          <a:prstGeom prst="rect">
            <a:avLst/>
          </a:prstGeom>
          <a:solidFill>
            <a:schemeClr val="bg2"/>
          </a:solidFill>
          <a:ln>
            <a:solidFill>
              <a:srgbClr val="6D4A35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нефть и нефтепродукты — МТБ, Тюменская товарно-фондовая, Сургутская товарно-сырьевая, Московская и Нижневартовская нефтяные биржи;</a:t>
            </a:r>
            <a:endParaRPr lang="ru-RU" sz="1600" dirty="0"/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цветные металлы — Московская биржа цветных металлов, РТСБ, Свердловская и Карагандинская межрегиональные товарные биржи;</a:t>
            </a:r>
            <a:endParaRPr lang="ru-RU" sz="1600" dirty="0"/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зерно и сельскохозяйственная продукция — МТБ, Всесоюзная товарная биржа АПК (г. Рязань),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Росагробиржа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Воронежская товарная биржа, несколько бирж на юге России;</a:t>
            </a:r>
            <a:endParaRPr lang="ru-RU" sz="1600" dirty="0"/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уголь — Кузбасская международная товарно-фондовая, Карагандинская межрегиональная товарная, Донецкая товарная биржи.</a:t>
            </a:r>
            <a:endParaRPr lang="ru-RU" sz="1600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DDEC9A4-66C5-4B8A-BEE6-6375D07071C8}"/>
              </a:ext>
            </a:extLst>
          </p:cNvPr>
          <p:cNvSpPr/>
          <p:nvPr/>
        </p:nvSpPr>
        <p:spPr>
          <a:xfrm>
            <a:off x="828104" y="260648"/>
            <a:ext cx="7848872" cy="2088232"/>
          </a:xfrm>
          <a:prstGeom prst="roundRect">
            <a:avLst/>
          </a:prstGeom>
          <a:solidFill>
            <a:schemeClr val="bg2"/>
          </a:solidFill>
          <a:ln>
            <a:solidFill>
              <a:srgbClr val="6D4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Постепенно универсальная торговля перестала существовать и была создана целая сеть специализированных бирж на базе бывших органов материально-технического снабжения, обслуживавших предприятия соответствующих отраслей экономики. Так, в частности, можно назвать четыре группы специализации бирж:</a:t>
            </a:r>
            <a:endParaRPr lang="ru-RU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6005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87BCAB3-7F83-4125-9C84-D65E5403836E}"/>
              </a:ext>
            </a:extLst>
          </p:cNvPr>
          <p:cNvSpPr/>
          <p:nvPr/>
        </p:nvSpPr>
        <p:spPr>
          <a:xfrm>
            <a:off x="827584" y="836712"/>
            <a:ext cx="7704856" cy="1899494"/>
          </a:xfrm>
          <a:prstGeom prst="rect">
            <a:avLst/>
          </a:prstGeom>
          <a:solidFill>
            <a:schemeClr val="bg2"/>
          </a:solidFill>
          <a:ln>
            <a:solidFill>
              <a:srgbClr val="6D4A35"/>
            </a:solidFill>
          </a:ln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1992 г. был принят Закон РФ «О товарных биржах и биржевой торговле», который заметно изменил сложившуюся биржевую ситуацию. Начавшуюся после принятия Закона перерегистрацию прошли далеко не все организации, называвшие себя биржами. К середине 1992 г. перерегистрировано было только около 270 бирж, тогда как на начало этого года число бирж приближалось к 800.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9368DFD-4AE5-40B6-9049-01405B3AF11D}"/>
              </a:ext>
            </a:extLst>
          </p:cNvPr>
          <p:cNvSpPr/>
          <p:nvPr/>
        </p:nvSpPr>
        <p:spPr>
          <a:xfrm>
            <a:off x="812249" y="2852936"/>
            <a:ext cx="7704856" cy="2268826"/>
          </a:xfrm>
          <a:prstGeom prst="rect">
            <a:avLst/>
          </a:prstGeom>
          <a:solidFill>
            <a:schemeClr val="bg2"/>
          </a:solidFill>
          <a:ln>
            <a:solidFill>
              <a:srgbClr val="6D4A35"/>
            </a:solidFill>
          </a:ln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Старт российским фьючерсным контрактам был дан осенью 1992 г. 21 октября на МТБ прошли первые фьючерсные торги. Первым стал фьючерсный контракт на 10 долл. с поставкой в декабре 1992 г. Интерес к торгам и их итоги превзошли все ожидания. За 30 мин торговой сессии было заключено 60 сделок, по которым было продано 235 контрактов на сумму 2350 долл. МТБ стала первой фьючерсной биржей в России.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CB08C9E-17E9-4C15-A038-A4E1DE306F8E}"/>
              </a:ext>
            </a:extLst>
          </p:cNvPr>
          <p:cNvSpPr/>
          <p:nvPr/>
        </p:nvSpPr>
        <p:spPr>
          <a:xfrm>
            <a:off x="789639" y="5269459"/>
            <a:ext cx="7727466" cy="1294393"/>
          </a:xfrm>
          <a:prstGeom prst="rect">
            <a:avLst/>
          </a:prstGeom>
          <a:solidFill>
            <a:schemeClr val="bg2"/>
          </a:solidFill>
          <a:ln>
            <a:solidFill>
              <a:srgbClr val="6D4A35"/>
            </a:solidFill>
          </a:ln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качестве основных базисных продуктов для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котирования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фьючерсном рынке были предложены нефтепродукты, лесотехническая продукция и сахар.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9289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0E10882-97AC-4789-9D99-606F8CC53652}"/>
              </a:ext>
            </a:extLst>
          </p:cNvPr>
          <p:cNvSpPr/>
          <p:nvPr/>
        </p:nvSpPr>
        <p:spPr>
          <a:xfrm>
            <a:off x="683568" y="548680"/>
            <a:ext cx="8064896" cy="2638158"/>
          </a:xfrm>
          <a:prstGeom prst="rect">
            <a:avLst/>
          </a:prstGeom>
          <a:solidFill>
            <a:schemeClr val="bg2"/>
          </a:solidFill>
          <a:ln>
            <a:solidFill>
              <a:srgbClr val="6D4A35"/>
            </a:solidFill>
          </a:ln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Несмотря на молодость и многие возникавшие проблемы российские биржи достигли определенных результатов. Наблюдалось эволюционное развитие биржевой деятельности от сделок на наличный товар к форвардным, через них к фьючерсным контрактам. В настоящее время разработаны фьючерсные контракты на продукцию нефтяного профиля, цветные металлы, зерно и другие биржевые товары, а также на валюту. Российские биржи осваивают механизм фьючерсной торговли и создают необходимые предпосылки для будущего развития фьючерсного рынка.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94170FE-4241-4655-814B-8E49F8F3DE62}"/>
              </a:ext>
            </a:extLst>
          </p:cNvPr>
          <p:cNvSpPr/>
          <p:nvPr/>
        </p:nvSpPr>
        <p:spPr>
          <a:xfrm>
            <a:off x="1187624" y="3573016"/>
            <a:ext cx="6606480" cy="878895"/>
          </a:xfrm>
          <a:prstGeom prst="rect">
            <a:avLst/>
          </a:prstGeom>
          <a:solidFill>
            <a:schemeClr val="bg2"/>
          </a:solidFill>
          <a:ln>
            <a:solidFill>
              <a:srgbClr val="6D4A35"/>
            </a:solidFill>
          </a:ln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2000-е годы стали периодом консолидации российского биржевого рынка.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7060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B5B6E53-AE52-47C6-9DA9-891CC871B73B}"/>
              </a:ext>
            </a:extLst>
          </p:cNvPr>
          <p:cNvSpPr/>
          <p:nvPr/>
        </p:nvSpPr>
        <p:spPr>
          <a:xfrm>
            <a:off x="899592" y="522527"/>
            <a:ext cx="7560840" cy="181588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indent="540385" algn="ctr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2011 году крупнейшая российская биржевая площадка по торговле акциями и валютой - Московская межбанковская валютная биржа присоединила крупнейшую площадку по торговле производными инструментами - РТС. Объединённая компания получила название ОАО «Московская Биржа ММВБ-РТС» (сокращенное название Московская биржа). В мае 2015 года название компании изменилось на «Публичное акционерное общество „Московская биржа ММВБ-РТС“» (сокращенно - ПАО «Московская биржа»).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52" name="Picture 8" descr="https://investprofit.info/wp-content/uploads/2017/06/micex.png">
            <a:extLst>
              <a:ext uri="{FF2B5EF4-FFF2-40B4-BE49-F238E27FC236}">
                <a16:creationId xmlns:a16="http://schemas.microsoft.com/office/drawing/2014/main" id="{F7B41DBB-D2C2-4F6A-A4DE-ED3C26273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564904"/>
            <a:ext cx="85725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74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5D5A176-66FD-4EC3-88C8-8394A5AC8741}"/>
              </a:ext>
            </a:extLst>
          </p:cNvPr>
          <p:cNvSpPr/>
          <p:nvPr/>
        </p:nvSpPr>
        <p:spPr>
          <a:xfrm>
            <a:off x="467544" y="404664"/>
            <a:ext cx="8424936" cy="263815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февраля 2013 года состоялось первичное размещение акций биржи на собственной площадке (под тикером 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MOEX.), совокупный объём размещения составил 15 млрд рублей. Книга заявок была переподписана в 2 раза, достигнув примерно $1 млрд при планируемом объёме размещения в $500 млн. Новыми акционерами биржи стали десятки российских и международных инвестиционных фондов, сотни российских частных инвесторов. Рыночная капитализация по итогам размещения составила 127 млрд руб. По состоянию на май 2015 года рыночная капитализация составляла 138,5 млрд руб.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i.ytimg.com/vi/Yt4qqUG0GRA/maxresdefault.jpg">
            <a:extLst>
              <a:ext uri="{FF2B5EF4-FFF2-40B4-BE49-F238E27FC236}">
                <a16:creationId xmlns:a16="http://schemas.microsoft.com/office/drawing/2014/main" id="{5C7385B0-828C-4682-B266-54226260A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924" y="3140968"/>
            <a:ext cx="6156176" cy="346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5107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876FE5A-B720-4A0C-864F-20C75B7234F9}"/>
              </a:ext>
            </a:extLst>
          </p:cNvPr>
          <p:cNvSpPr/>
          <p:nvPr/>
        </p:nvSpPr>
        <p:spPr>
          <a:xfrm>
            <a:off x="791580" y="980728"/>
            <a:ext cx="7560840" cy="1709892"/>
          </a:xfrm>
          <a:prstGeom prst="rect">
            <a:avLst/>
          </a:prstGeom>
          <a:solidFill>
            <a:schemeClr val="bg2"/>
          </a:solidFill>
          <a:ln>
            <a:solidFill>
              <a:srgbClr val="6D4A35"/>
            </a:solidFill>
          </a:ln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декабре 2015 года на Национальной товарной бирже, входящей в Группу «Московская Биржа», начались биржевые торги зерном. В 2017 году на товарном рынке стартовали торги сахаром. В 2018 году подсолнечником.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7E3975F-13F6-4E6C-95ED-66DC9F3C4F2C}"/>
              </a:ext>
            </a:extLst>
          </p:cNvPr>
          <p:cNvSpPr/>
          <p:nvPr/>
        </p:nvSpPr>
        <p:spPr>
          <a:xfrm>
            <a:off x="683568" y="3477227"/>
            <a:ext cx="7920880" cy="878895"/>
          </a:xfrm>
          <a:prstGeom prst="rect">
            <a:avLst/>
          </a:prstGeom>
          <a:solidFill>
            <a:schemeClr val="bg2"/>
          </a:solidFill>
          <a:ln>
            <a:solidFill>
              <a:srgbClr val="6D4A35"/>
            </a:solidFill>
          </a:ln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Индекс Московской Биржи обновил свой исторический максимум </a:t>
            </a: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апреля 2019 года, достигнув отметки 2591,69 пункта.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642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836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1F1D473-D379-46DE-984B-BE6BBF1C2768}"/>
              </a:ext>
            </a:extLst>
          </p:cNvPr>
          <p:cNvSpPr/>
          <p:nvPr/>
        </p:nvSpPr>
        <p:spPr>
          <a:xfrm>
            <a:off x="935596" y="692696"/>
            <a:ext cx="7272808" cy="1754326"/>
          </a:xfrm>
          <a:prstGeom prst="rect">
            <a:avLst/>
          </a:prstGeom>
          <a:solidFill>
            <a:srgbClr val="FFCC66"/>
          </a:solidFill>
          <a:ln>
            <a:solidFill>
              <a:srgbClr val="6D4A35"/>
            </a:solidFill>
          </a:ln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Возникновение биржи в Европе как своеобразной формы организованного рынка относят к XVI-XVII вв., хотя еще в Древней Греции и Древнем Риме формализованная торговля началась с фиксирования времени и места торговли, с общих товарообменных операций и денежных систем, а также с заключения контрактов на поставку товаров в договорные сроки.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cs11.pikabu.ru/post_img/2018/05/19/5/og_og_15267129852345199.jpg">
            <a:extLst>
              <a:ext uri="{FF2B5EF4-FFF2-40B4-BE49-F238E27FC236}">
                <a16:creationId xmlns:a16="http://schemas.microsoft.com/office/drawing/2014/main" id="{2EC8C0F3-E55B-444B-95F2-D8698D80F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04" y="2564904"/>
            <a:ext cx="8100392" cy="4137388"/>
          </a:xfrm>
          <a:prstGeom prst="rect">
            <a:avLst/>
          </a:prstGeom>
          <a:noFill/>
          <a:ln>
            <a:solidFill>
              <a:srgbClr val="6D4A3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369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32D14AE1-6976-4485-97E7-45A50797BF70}"/>
              </a:ext>
            </a:extLst>
          </p:cNvPr>
          <p:cNvSpPr/>
          <p:nvPr/>
        </p:nvSpPr>
        <p:spPr>
          <a:xfrm>
            <a:off x="395536" y="836712"/>
            <a:ext cx="8424936" cy="4680520"/>
          </a:xfrm>
          <a:prstGeom prst="roundRect">
            <a:avLst/>
          </a:prstGeom>
          <a:solidFill>
            <a:schemeClr val="bg2"/>
          </a:solidFill>
          <a:ln>
            <a:solidFill>
              <a:srgbClr val="6D4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поводу возникновения самого термина «биржа» до настоящего времени не существует единодушного мнения. Одни связывают его с названием площади, где еще в Древней Греции проходили торговые собрания, другие считают, что так в Древнем Риме называли кожаный мешок, в котором хранились деньги и драгоценности. По третьей версии, идущей из итальянских источников, термин «биржа» связывается с именем знатного менялы и маклера Ван де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Бюра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Возле дома этого господина в бельгийском городе Брюгге проходили собрания купцов, которые заключали между собой сделки. Название «биржа» как место встречи торговцев прижилось и распространилось довольно быстро по всей континентальной Европе.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702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усеченные противолежащие углы 1">
            <a:extLst>
              <a:ext uri="{FF2B5EF4-FFF2-40B4-BE49-F238E27FC236}">
                <a16:creationId xmlns:a16="http://schemas.microsoft.com/office/drawing/2014/main" id="{034F6601-805D-4CDD-8F4C-DB2027319502}"/>
              </a:ext>
            </a:extLst>
          </p:cNvPr>
          <p:cNvSpPr/>
          <p:nvPr/>
        </p:nvSpPr>
        <p:spPr>
          <a:xfrm>
            <a:off x="539552" y="764704"/>
            <a:ext cx="8064896" cy="5328592"/>
          </a:xfrm>
          <a:prstGeom prst="snip2DiagRect">
            <a:avLst/>
          </a:prstGeom>
          <a:solidFill>
            <a:schemeClr val="bg2"/>
          </a:solidFill>
          <a:ln>
            <a:solidFill>
              <a:srgbClr val="6D4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Первоначальной формой биржевой торговли была не товарная, а валютно-вексельная биржа. Объектом сделок на ней служили деньги и векселя, которые в наибольшей степени удовлетворяли требованиям заменимости. Сделки с товарами проводились только на ярмарках, торговые ряды которых часто специализировались на определенных товарах. Специализация продавцов способствовала ускорению поиска покупателей. В связи с развитием транспортного сообщения и многократным увеличением объемов торговли ярмарки постепенно начали перерастать в товарные биржи, которые характеризовались моментальностью встречи спроса и предложения, сменяемостью ролей и резким ускорением процесса заключения сделок.</a:t>
            </a:r>
            <a:endParaRPr lang="ru-RU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031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06476A8A-CDEF-4DDB-8B59-32F16514E733}"/>
              </a:ext>
            </a:extLst>
          </p:cNvPr>
          <p:cNvSpPr/>
          <p:nvPr/>
        </p:nvSpPr>
        <p:spPr>
          <a:xfrm>
            <a:off x="467544" y="548680"/>
            <a:ext cx="8208912" cy="5184576"/>
          </a:xfrm>
          <a:prstGeom prst="round2DiagRect">
            <a:avLst/>
          </a:prstGeom>
          <a:solidFill>
            <a:schemeClr val="bg2"/>
          </a:solidFill>
          <a:ln>
            <a:solidFill>
              <a:srgbClr val="6D4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начале XVII в. центр торговой и финансовой деятельности переместился в Амстердам. Именно здесь в 1608 г. была создана одна из знаменитых бирж мира, где сходились нити всех значительных деловых операций. Это была универсальная биржа, на которой торговали хлебом, солью, рыбой, пряностями, лесом, а также деньгами, облигациями и акциями. В этот период окончательно определилось понятие биржевой игры на повышение, когда покупались акции с целью сбыта их через некоторое время по более высокой цене, и на понижение, когда акции продавались в расчете на их будущую покупку по более низкой цене.</a:t>
            </a:r>
            <a:endParaRPr lang="ru-RU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821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усеченные противолежащие углы 1">
            <a:extLst>
              <a:ext uri="{FF2B5EF4-FFF2-40B4-BE49-F238E27FC236}">
                <a16:creationId xmlns:a16="http://schemas.microsoft.com/office/drawing/2014/main" id="{D8CDFC36-1636-4E35-8B67-057834B051C9}"/>
              </a:ext>
            </a:extLst>
          </p:cNvPr>
          <p:cNvSpPr/>
          <p:nvPr/>
        </p:nvSpPr>
        <p:spPr>
          <a:xfrm>
            <a:off x="431540" y="260648"/>
            <a:ext cx="8460940" cy="4320480"/>
          </a:xfrm>
          <a:prstGeom prst="snip2DiagRect">
            <a:avLst/>
          </a:prstGeom>
          <a:solidFill>
            <a:schemeClr val="bg2"/>
          </a:solidFill>
          <a:ln>
            <a:solidFill>
              <a:srgbClr val="6D4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началу XVIII в. в связи с учреждением Компании Южных морей наступил расцвет Лондонской биржи, возникшей в 1570 г. Для Лондонской, как и вообще для английских бирж, характерны три особенности: 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во-первых, господствующий принцип самоуправления; 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во-вторых, условия допущения, основанные на представлении поручительства, крупных вступительных деньгах и ежегодных взносах, превращающих биржу в монополию высших финансовых сфер; 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в-третьих, разделение биржевой публики на два класса: маклеров (брокеров) и торговцев (дилеров).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противолежащие углы 2">
            <a:extLst>
              <a:ext uri="{FF2B5EF4-FFF2-40B4-BE49-F238E27FC236}">
                <a16:creationId xmlns:a16="http://schemas.microsoft.com/office/drawing/2014/main" id="{AD5A465C-C107-469A-A42C-0B73DC1CA04A}"/>
              </a:ext>
            </a:extLst>
          </p:cNvPr>
          <p:cNvSpPr/>
          <p:nvPr/>
        </p:nvSpPr>
        <p:spPr>
          <a:xfrm>
            <a:off x="683568" y="4797152"/>
            <a:ext cx="8136904" cy="1800200"/>
          </a:xfrm>
          <a:prstGeom prst="round2DiagRect">
            <a:avLst/>
          </a:prstGeom>
          <a:solidFill>
            <a:schemeClr val="bg2"/>
          </a:solidFill>
          <a:ln>
            <a:solidFill>
              <a:srgbClr val="6D4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Среди известных бирж того времени следует отметить и фондовую биржу во Франкфурте-на-Майне, создание и расцвет которой связывают с фамилией Ротшильдов. Операции ее долгое время имели руководящее значение для всей континентальной Европы.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401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противолежащие углы 2">
            <a:extLst>
              <a:ext uri="{FF2B5EF4-FFF2-40B4-BE49-F238E27FC236}">
                <a16:creationId xmlns:a16="http://schemas.microsoft.com/office/drawing/2014/main" id="{F282A652-70B8-4AAD-BCD7-36B22881EAA8}"/>
              </a:ext>
            </a:extLst>
          </p:cNvPr>
          <p:cNvSpPr/>
          <p:nvPr/>
        </p:nvSpPr>
        <p:spPr>
          <a:xfrm>
            <a:off x="606367" y="116632"/>
            <a:ext cx="8136904" cy="2232248"/>
          </a:xfrm>
          <a:prstGeom prst="round2DiagRect">
            <a:avLst/>
          </a:prstGeom>
          <a:solidFill>
            <a:schemeClr val="bg2"/>
          </a:solidFill>
          <a:ln>
            <a:solidFill>
              <a:srgbClr val="6D4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Отличительными чертами биржи реального товара в своей высшей форме являлись: </a:t>
            </a:r>
          </a:p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совершение сделок на основе описания качества в отсутствие самого товара; </a:t>
            </a:r>
          </a:p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торговля массовыми, однородными, сравнимыми по качеству товарами, отдельные партии которых взаимозаменяемы; </a:t>
            </a:r>
          </a:p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спекулятивность.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id="{325783EA-7D65-44AA-819D-DF79E2EBF86A}"/>
              </a:ext>
            </a:extLst>
          </p:cNvPr>
          <p:cNvSpPr/>
          <p:nvPr/>
        </p:nvSpPr>
        <p:spPr>
          <a:xfrm>
            <a:off x="606367" y="2407664"/>
            <a:ext cx="8136904" cy="1058882"/>
          </a:xfrm>
          <a:prstGeom prst="round2DiagRect">
            <a:avLst/>
          </a:prstGeom>
          <a:solidFill>
            <a:schemeClr val="bg2"/>
          </a:solidFill>
          <a:ln>
            <a:solidFill>
              <a:srgbClr val="6D4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Крупнейшие биржи реального товара того времени в Германии, Англии, Франции, Японии и Италии стали центрами международной торговли, а формирующиеся на них цены приобрели характер мировых.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272E809-5EF3-4C3F-8492-15E834F51916}"/>
              </a:ext>
            </a:extLst>
          </p:cNvPr>
          <p:cNvSpPr/>
          <p:nvPr/>
        </p:nvSpPr>
        <p:spPr>
          <a:xfrm>
            <a:off x="606367" y="4866076"/>
            <a:ext cx="8136904" cy="1875292"/>
          </a:xfrm>
          <a:prstGeom prst="rect">
            <a:avLst/>
          </a:prstGeom>
          <a:solidFill>
            <a:schemeClr val="bg2"/>
          </a:solidFill>
          <a:ln>
            <a:solidFill>
              <a:srgbClr val="6D4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Фьючерс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это производный финансовый инструмент, контракт на покупку/продажу базового актива в определенную дату в будущем, но по текущей рыночной цене. Соответственно, предметом такого договора (базовым активом) могут выступать акции, облигации, товары, валюта, процентные ставки, уровень инфляции, погода и т.д.</a:t>
            </a:r>
            <a:endParaRPr lang="ru-RU" dirty="0"/>
          </a:p>
        </p:txBody>
      </p:sp>
      <p:sp>
        <p:nvSpPr>
          <p:cNvPr id="7" name="Прямоугольник: скругленные противолежащие углы 6">
            <a:extLst>
              <a:ext uri="{FF2B5EF4-FFF2-40B4-BE49-F238E27FC236}">
                <a16:creationId xmlns:a16="http://schemas.microsoft.com/office/drawing/2014/main" id="{EE093BA1-0DE4-4047-B36F-4B3DD33741D9}"/>
              </a:ext>
            </a:extLst>
          </p:cNvPr>
          <p:cNvSpPr/>
          <p:nvPr/>
        </p:nvSpPr>
        <p:spPr>
          <a:xfrm>
            <a:off x="606367" y="3535470"/>
            <a:ext cx="8136904" cy="1261682"/>
          </a:xfrm>
          <a:prstGeom prst="round2DiagRect">
            <a:avLst/>
          </a:prstGeom>
          <a:solidFill>
            <a:schemeClr val="bg2"/>
          </a:solidFill>
          <a:ln>
            <a:solidFill>
              <a:srgbClr val="6D4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540385"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во всем мире преобладают фьючерсные биржи. Биржи реального товара сохранились лишь в некоторых развивающихся странах (Индия - по джутовым изделиям, Индонезия - по каучуку и кофе, Малайзия - по олову) и имеют незначительные обороты.</a:t>
            </a:r>
            <a:endParaRPr lang="ru-RU" sz="16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8713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3161</Words>
  <Application>Microsoft Office PowerPoint</Application>
  <PresentationFormat>Экран (4:3)</PresentationFormat>
  <Paragraphs>131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5" baseType="lpstr">
      <vt:lpstr>Arial</vt:lpstr>
      <vt:lpstr>Calibri</vt:lpstr>
      <vt:lpstr>Courier New</vt:lpstr>
      <vt:lpstr>Mistral</vt:lpstr>
      <vt:lpstr>Open Sans</vt:lpstr>
      <vt:lpstr>Symbol</vt:lpstr>
      <vt:lpstr>Times New Roman</vt:lpstr>
      <vt:lpstr>Wingdings</vt:lpstr>
      <vt:lpstr>Тема Office</vt:lpstr>
      <vt:lpstr>Тема 1 «История и тенденции развития биржевой торговли»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Оля У</cp:lastModifiedBy>
  <cp:revision>33</cp:revision>
  <dcterms:created xsi:type="dcterms:W3CDTF">2014-08-14T12:42:04Z</dcterms:created>
  <dcterms:modified xsi:type="dcterms:W3CDTF">2019-09-01T09:46:30Z</dcterms:modified>
</cp:coreProperties>
</file>